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1" r:id="rId5"/>
    <p:sldId id="300" r:id="rId6"/>
    <p:sldId id="292" r:id="rId7"/>
    <p:sldId id="294" r:id="rId8"/>
    <p:sldId id="295" r:id="rId9"/>
    <p:sldId id="259" r:id="rId10"/>
    <p:sldId id="298" r:id="rId11"/>
    <p:sldId id="301" r:id="rId12"/>
    <p:sldId id="296" r:id="rId13"/>
    <p:sldId id="308" r:id="rId14"/>
    <p:sldId id="305" r:id="rId15"/>
    <p:sldId id="306" r:id="rId16"/>
    <p:sldId id="307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81356" autoAdjust="0"/>
  </p:normalViewPr>
  <p:slideViewPr>
    <p:cSldViewPr>
      <p:cViewPr varScale="1">
        <p:scale>
          <a:sx n="98" d="100"/>
          <a:sy n="98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5817-C0B9-42AC-9AB4-87C43397B9D3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5283-63F0-4A1F-9668-2B80EFAF2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0C4F-4147-49C0-8E08-63EDC19DE7E2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749F-2195-4E1D-9ECE-CD1AC541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A9C2-0F32-480E-BBA7-9DD31E3A11F7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A382-8BCB-47A9-B765-A6225741B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E5B5-FDD2-4798-8407-B212D365783C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CEFA-5B65-4756-BA30-D0748038D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DCE6-55A3-4EC1-98F9-D0D598C78091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316D-1A89-43DC-A741-C254CEBF6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1CD4-4B11-4B99-9EFA-B8FCDD7F8801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8ABC-34C6-405C-BC5A-EE24BE20E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BD0D-7CC5-4A96-8445-CAA6121C3E73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FD1C-1F14-459B-BD74-0201ABF8D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0846-7407-451D-9F6F-39BAB5E863CE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44B6-550D-487B-8D7A-D05E97567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99C2-FEEC-45A7-A93F-C063BECB9C8B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7642-CF3B-4F13-BF18-72C91CFC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B443-2B5B-46FA-AE77-854D4CAF51A3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89EB-0371-4511-88C5-82160345F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361A-32D5-495E-8645-574F1FB7EB2E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6374-523C-4011-8A34-1473DDAB3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9DB54-A30A-4484-9F8C-17EB705F5CF5}" type="datetimeFigureOut">
              <a:rPr lang="ru-RU"/>
              <a:pPr>
                <a:defRPr/>
              </a:pPr>
              <a:t>26.11.2025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C0070B-3DC7-4D90-9B5B-5CD3BBC6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6" name="Picture 2" descr="C:\Users\user\Desktop\2022-2023\Педсовет 29.03.23\reshetnikov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781050"/>
            <a:ext cx="889000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7818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         Характерные признаки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неуспешного ученика                           неуспевающего ученика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безынициативный                                              незнающий	</a:t>
            </a:r>
          </a:p>
          <a:p>
            <a:pPr>
              <a:buNone/>
            </a:pPr>
            <a:r>
              <a:rPr lang="ru-RU" sz="2000" dirty="0" smtClean="0"/>
              <a:t>ленивый                                                               отстающий</a:t>
            </a:r>
          </a:p>
          <a:p>
            <a:pPr>
              <a:buNone/>
            </a:pPr>
            <a:r>
              <a:rPr lang="ru-RU" sz="2000" dirty="0" smtClean="0"/>
              <a:t>рассеянный                                                         невнимательный               </a:t>
            </a:r>
          </a:p>
          <a:p>
            <a:endParaRPr lang="ru-RU" sz="2000" dirty="0" smtClean="0"/>
          </a:p>
        </p:txBody>
      </p:sp>
      <p:pic>
        <p:nvPicPr>
          <p:cNvPr id="3075" name="Picture 3" descr="C:\Users\user\Desktop\2022-2023\Педсовет 29.03.23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91000"/>
            <a:ext cx="3276600" cy="2228570"/>
          </a:xfrm>
          <a:prstGeom prst="rect">
            <a:avLst/>
          </a:prstGeom>
          <a:noFill/>
        </p:spPr>
      </p:pic>
      <p:pic>
        <p:nvPicPr>
          <p:cNvPr id="3076" name="Picture 4" descr="C:\Users\user\Desktop\2022-2023\Педсовет 29.03.23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3352800" cy="223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2022-2023\Педсовет 29.03.23\Мой педсовет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6395357" cy="3581400"/>
          </a:xfrm>
          <a:prstGeom prst="rect">
            <a:avLst/>
          </a:prstGeom>
          <a:noFill/>
        </p:spPr>
      </p:pic>
      <p:pic>
        <p:nvPicPr>
          <p:cNvPr id="2051" name="Picture 3" descr="C:\Users\user\Desktop\2022-2023\Педсовет 29.03.23\Мой педсовет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91000"/>
            <a:ext cx="3733801" cy="2484675"/>
          </a:xfrm>
          <a:prstGeom prst="rect">
            <a:avLst/>
          </a:prstGeom>
          <a:noFill/>
        </p:spPr>
      </p:pic>
      <p:pic>
        <p:nvPicPr>
          <p:cNvPr id="2052" name="Picture 4" descr="C:\Users\user\Desktop\2022-2023\Педсовет 29.03.23\Мой педсовет\images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91000"/>
            <a:ext cx="3473072" cy="2362200"/>
          </a:xfrm>
          <a:prstGeom prst="rect">
            <a:avLst/>
          </a:prstGeom>
          <a:noFill/>
        </p:spPr>
      </p:pic>
      <p:pic>
        <p:nvPicPr>
          <p:cNvPr id="2053" name="Picture 5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82455">
            <a:off x="7113918" y="3042382"/>
            <a:ext cx="101942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Причины школьной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4"/>
          </a:xfrm>
        </p:spPr>
        <p:txBody>
          <a:bodyPr/>
          <a:lstStyle/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4099" name="Picture 3" descr="C:\Users\user\Desktop\2022-2023\Педсовет 29.03.23\Мой педсовет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00200"/>
            <a:ext cx="2997459" cy="2286000"/>
          </a:xfrm>
          <a:prstGeom prst="rect">
            <a:avLst/>
          </a:prstGeom>
          <a:noFill/>
        </p:spPr>
      </p:pic>
      <p:pic>
        <p:nvPicPr>
          <p:cNvPr id="1026" name="Picture 2" descr="C:\Users\user\Desktop\2022-2023\Педсовет 29.03.23\Мой педсовет\istockphoto-105491689-612x61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67200"/>
            <a:ext cx="3130004" cy="2162702"/>
          </a:xfrm>
          <a:prstGeom prst="rect">
            <a:avLst/>
          </a:prstGeom>
          <a:noFill/>
        </p:spPr>
      </p:pic>
      <p:pic>
        <p:nvPicPr>
          <p:cNvPr id="1028" name="Picture 4" descr="C:\Users\user\Desktop\2022-2023\Педсовет 29.03.23\Мой педсовет\istockphoto-172920982-612x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57400"/>
            <a:ext cx="5562600" cy="370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Причины школьной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Внутренние:</a:t>
            </a:r>
          </a:p>
          <a:p>
            <a:r>
              <a:rPr lang="ru-RU" sz="1600" b="1" dirty="0" smtClean="0"/>
              <a:t>недостаточное развитие у школьников мышления и других познавательных процессов;</a:t>
            </a:r>
          </a:p>
          <a:p>
            <a:r>
              <a:rPr lang="ru-RU" sz="1600" b="1" dirty="0" smtClean="0"/>
              <a:t>неготовность этих детей к напряженному интеллектуальному труду в процессе обучения;</a:t>
            </a:r>
          </a:p>
          <a:p>
            <a:r>
              <a:rPr lang="ru-RU" sz="1600" b="1" dirty="0" smtClean="0"/>
              <a:t>низкое развитие интеллекта;</a:t>
            </a:r>
          </a:p>
          <a:p>
            <a:r>
              <a:rPr lang="ru-RU" sz="1600" b="1" dirty="0" smtClean="0"/>
              <a:t>нежелание ученика учиться из-за отсутствия  мотивации учения, достаточно сильных положительных стимулов к самому процессу учения;</a:t>
            </a:r>
          </a:p>
          <a:p>
            <a:r>
              <a:rPr lang="ru-RU" sz="1600" b="1" dirty="0" smtClean="0"/>
              <a:t>отсутствие интереса у школьника лишь к данному предмету;</a:t>
            </a:r>
          </a:p>
          <a:p>
            <a:r>
              <a:rPr lang="ru-RU" sz="1600" b="1" dirty="0" smtClean="0"/>
              <a:t>отсутствие у школьников способностей к данному предмету;</a:t>
            </a:r>
          </a:p>
          <a:p>
            <a:r>
              <a:rPr lang="ru-RU" sz="1600" b="1" dirty="0" smtClean="0"/>
              <a:t>слабое  здоровье;</a:t>
            </a:r>
          </a:p>
          <a:p>
            <a:r>
              <a:rPr lang="ru-RU" sz="1600" b="1" dirty="0" smtClean="0"/>
              <a:t>недисциплинированность;</a:t>
            </a:r>
          </a:p>
          <a:p>
            <a:r>
              <a:rPr lang="ru-RU" sz="1600" b="1" dirty="0" smtClean="0"/>
              <a:t>личная неприязнь ученика к учителю;</a:t>
            </a:r>
          </a:p>
          <a:p>
            <a:r>
              <a:rPr lang="ru-RU" sz="1600" b="1" dirty="0" smtClean="0"/>
              <a:t>слабо развитая волевая сфера;</a:t>
            </a:r>
          </a:p>
          <a:p>
            <a:r>
              <a:rPr lang="ru-RU" sz="1600" b="1" dirty="0" err="1" smtClean="0"/>
              <a:t>эмоцинональные</a:t>
            </a:r>
            <a:r>
              <a:rPr lang="ru-RU" sz="1600" b="1" dirty="0" smtClean="0"/>
              <a:t> особенности ребенка;</a:t>
            </a:r>
          </a:p>
          <a:p>
            <a:r>
              <a:rPr lang="ru-RU" sz="1600" b="1" dirty="0" smtClean="0"/>
              <a:t>неправильно сформировавшееся отношение к учению, непонимание его значимости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4099" name="Picture 3" descr="C:\Users\user\Desktop\2022-2023\Педсовет 29.03.23\Мой педсовет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4290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Причины школьной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037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Внешние:</a:t>
            </a:r>
          </a:p>
          <a:p>
            <a:r>
              <a:rPr lang="ru-RU" sz="1600" b="1" dirty="0" smtClean="0"/>
              <a:t>неправильные навыки учебной работы со стороны педагога;</a:t>
            </a:r>
          </a:p>
          <a:p>
            <a:r>
              <a:rPr lang="ru-RU" sz="1600" b="1" dirty="0" smtClean="0"/>
              <a:t>профилактическая двойка;</a:t>
            </a:r>
          </a:p>
          <a:p>
            <a:r>
              <a:rPr lang="ru-RU" sz="1600" b="1" dirty="0" smtClean="0"/>
              <a:t>неблагополучная семья;</a:t>
            </a:r>
          </a:p>
          <a:p>
            <a:r>
              <a:rPr lang="ru-RU" sz="1600" b="1" dirty="0" smtClean="0"/>
              <a:t>проблема улицы;</a:t>
            </a:r>
          </a:p>
          <a:p>
            <a:r>
              <a:rPr lang="ru-RU" sz="1600" b="1" dirty="0" smtClean="0"/>
              <a:t>влияние друзей, социальной среды;</a:t>
            </a:r>
          </a:p>
          <a:p>
            <a:r>
              <a:rPr lang="ru-RU" sz="1600" b="1" dirty="0" smtClean="0"/>
              <a:t>отношения с одноклассниками;</a:t>
            </a:r>
          </a:p>
          <a:p>
            <a:r>
              <a:rPr lang="ru-RU" sz="1600" b="1" dirty="0" smtClean="0"/>
              <a:t>завышенные ожидания родителей по поводу школьной успеваемости, захваливание, безразличие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3075" name="Picture 3" descr="C:\Users\user\Desktop\2022-2023\Педсовет 29.03.23\Мой педсове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70122">
            <a:off x="285994" y="4906485"/>
            <a:ext cx="1861671" cy="1329766"/>
          </a:xfrm>
          <a:prstGeom prst="rect">
            <a:avLst/>
          </a:prstGeom>
          <a:noFill/>
        </p:spPr>
      </p:pic>
      <p:pic>
        <p:nvPicPr>
          <p:cNvPr id="3076" name="Picture 4" descr="C:\Users\user\Desktop\2022-2023\Педсовет 29.03.23\Мой педсовет\Без названия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826092"/>
            <a:ext cx="2480872" cy="1650908"/>
          </a:xfrm>
          <a:prstGeom prst="rect">
            <a:avLst/>
          </a:prstGeom>
          <a:noFill/>
        </p:spPr>
      </p:pic>
      <p:pic>
        <p:nvPicPr>
          <p:cNvPr id="3077" name="Picture 5" descr="C:\Users\user\Desktop\2022-2023\Педсовет 29.03.23\Мой педсовет\Без названия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05186">
            <a:off x="6878079" y="4859036"/>
            <a:ext cx="1966561" cy="1308657"/>
          </a:xfrm>
          <a:prstGeom prst="rect">
            <a:avLst/>
          </a:prstGeom>
          <a:noFill/>
        </p:spPr>
      </p:pic>
      <p:pic>
        <p:nvPicPr>
          <p:cNvPr id="3079" name="Picture 7" descr="C:\Users\user\Desktop\2022-2023\Педсовет 29.03.23\Мой педсовет\Без названия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981200"/>
            <a:ext cx="2517515" cy="1675292"/>
          </a:xfrm>
          <a:prstGeom prst="rect">
            <a:avLst/>
          </a:prstGeom>
          <a:noFill/>
        </p:spPr>
      </p:pic>
      <p:pic>
        <p:nvPicPr>
          <p:cNvPr id="8" name="Рисунок 4" descr="x_3fb585e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340179"/>
            <a:ext cx="1447800" cy="220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Синдром школьной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1600" b="1" dirty="0" smtClean="0"/>
              <a:t>высокий уровень тревоги;</a:t>
            </a:r>
          </a:p>
          <a:p>
            <a:r>
              <a:rPr lang="ru-RU" sz="1600" b="1" dirty="0" smtClean="0"/>
              <a:t>низкая мотивация учителя;</a:t>
            </a:r>
          </a:p>
          <a:p>
            <a:r>
              <a:rPr lang="ru-RU" sz="1600" b="1" dirty="0" smtClean="0"/>
              <a:t>нарушение внимания, памяти;</a:t>
            </a:r>
          </a:p>
          <a:p>
            <a:r>
              <a:rPr lang="ru-RU" sz="1600" b="1" dirty="0" smtClean="0"/>
              <a:t>неусидчивость  или уход в себя;</a:t>
            </a:r>
          </a:p>
          <a:p>
            <a:r>
              <a:rPr lang="ru-RU" sz="1600" b="1" dirty="0" smtClean="0"/>
              <a:t>заниженная самооценка, представление о себе, как о безнадежном «плохом» ученике;</a:t>
            </a:r>
          </a:p>
          <a:p>
            <a:r>
              <a:rPr lang="ru-RU" sz="1600" b="1" dirty="0" smtClean="0"/>
              <a:t>неуверенность в себе;</a:t>
            </a:r>
          </a:p>
          <a:p>
            <a:r>
              <a:rPr lang="ru-RU" sz="1600" b="1" dirty="0" smtClean="0"/>
              <a:t>неверие в возможность удачи;</a:t>
            </a:r>
          </a:p>
          <a:p>
            <a:r>
              <a:rPr lang="ru-RU" sz="1600" b="1" dirty="0" smtClean="0"/>
              <a:t>ожидание помощи от других</a:t>
            </a:r>
          </a:p>
          <a:p>
            <a:endParaRPr lang="ru-RU" sz="1600" b="1" dirty="0" smtClean="0"/>
          </a:p>
        </p:txBody>
      </p:sp>
      <p:pic>
        <p:nvPicPr>
          <p:cNvPr id="5124" name="Picture 4" descr="C:\Users\user\Desktop\2022-2023\Педсовет 29.03.23\Мой педсовет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95800"/>
            <a:ext cx="3276600" cy="2133327"/>
          </a:xfrm>
          <a:prstGeom prst="rect">
            <a:avLst/>
          </a:prstGeom>
          <a:noFill/>
        </p:spPr>
      </p:pic>
      <p:pic>
        <p:nvPicPr>
          <p:cNvPr id="8" name="Picture 14" descr="C:\Users\user\Desktop\2022-2023\Педсовет 29.03.23\Без названия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19200"/>
            <a:ext cx="2743200" cy="2002639"/>
          </a:xfrm>
          <a:prstGeom prst="rect">
            <a:avLst/>
          </a:prstGeom>
          <a:noFill/>
        </p:spPr>
      </p:pic>
      <p:pic>
        <p:nvPicPr>
          <p:cNvPr id="5126" name="Picture 6" descr="C:\Users\user\Desktop\2022-2023\Педсовет 29.03.23\Мой педсовет\Без названия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067" y="3810000"/>
            <a:ext cx="3598333" cy="231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C:\Users\user\Desktop\2022-2023\Педсовет 29.03.23\Мой педсовет\Без названия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3235568" cy="2133600"/>
          </a:xfrm>
          <a:prstGeom prst="rect">
            <a:avLst/>
          </a:prstGeom>
          <a:noFill/>
        </p:spPr>
      </p:pic>
      <p:pic>
        <p:nvPicPr>
          <p:cNvPr id="7177" name="Picture 9" descr="C:\Users\user\Desktop\2022-2023\Педсовет 29.03.23\Мой педсовет\DAD95947-6F03-4041-9332-CA4B5644ECC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4074805" cy="3087265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400800" y="1554163"/>
            <a:ext cx="2590800" cy="370363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8" name="Picture 10" descr="C:\Users\user\Desktop\2022-2023\Педсовет 29.03.23\Мой педсовет\Без названия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3865775" cy="2895600"/>
          </a:xfrm>
          <a:prstGeom prst="rect">
            <a:avLst/>
          </a:prstGeom>
          <a:noFill/>
        </p:spPr>
      </p:pic>
      <p:pic>
        <p:nvPicPr>
          <p:cNvPr id="7180" name="Picture 12" descr="C:\Users\user\Desktop\2022-2023\Педсовет 29.03.23\Мой педсовет\Без названия (2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114800"/>
            <a:ext cx="3352800" cy="2209800"/>
          </a:xfrm>
          <a:prstGeom prst="rect">
            <a:avLst/>
          </a:prstGeom>
          <a:noFill/>
        </p:spPr>
      </p:pic>
      <p:pic>
        <p:nvPicPr>
          <p:cNvPr id="1026" name="Picture 2" descr="C:\Users\user\Desktop\2022-2023\Педсовет 29.03.23\Мой педсовет\Без названия (1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971800"/>
            <a:ext cx="2061147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" descr="н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22320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3" descr="хi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276475"/>
            <a:ext cx="3167558" cy="253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Рисунок 4" descr="успех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933825"/>
            <a:ext cx="37084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</a:t>
            </a:r>
            <a:r>
              <a:rPr lang="ru-RU" sz="4000" b="1" dirty="0" smtClean="0"/>
              <a:t>Все будет  хорошо!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853411"/>
            <a:ext cx="8229600" cy="147118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err="1" smtClean="0"/>
              <a:t>неуспешность</a:t>
            </a:r>
            <a:r>
              <a:rPr lang="ru-RU" sz="3200" dirty="0" smtClean="0"/>
              <a:t>  или неуспеваемость</a:t>
            </a:r>
            <a:br>
              <a:rPr lang="ru-RU" sz="3200" dirty="0" smtClean="0"/>
            </a:br>
            <a:r>
              <a:rPr lang="ru-RU" sz="3200" dirty="0" smtClean="0"/>
              <a:t>???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4582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Трудности в обучении: </a:t>
            </a:r>
            <a:endParaRPr lang="ru-RU" sz="4000" dirty="0"/>
          </a:p>
        </p:txBody>
      </p:sp>
      <p:pic>
        <p:nvPicPr>
          <p:cNvPr id="13315" name="Рисунок 4" descr="40624_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516687" cy="358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763000" cy="1222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«Диагноз: </a:t>
            </a:r>
            <a:r>
              <a:rPr lang="ru-RU" sz="2800" dirty="0" err="1" smtClean="0"/>
              <a:t>неуспешность</a:t>
            </a:r>
            <a:r>
              <a:rPr lang="ru-RU" sz="2800" dirty="0" smtClean="0"/>
              <a:t> или неуспеваемость.   Причины их проявления»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Педагогический совет</a:t>
            </a:r>
            <a:endParaRPr lang="ru-RU" sz="2800" dirty="0"/>
          </a:p>
        </p:txBody>
      </p:sp>
      <p:pic>
        <p:nvPicPr>
          <p:cNvPr id="5" name="Picture 2" descr="http://i065.radikal.ru/1302/38/2f07cd54d9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2357455" cy="2686130"/>
          </a:xfrm>
          <a:prstGeom prst="rect">
            <a:avLst/>
          </a:prstGeom>
          <a:noFill/>
        </p:spPr>
      </p:pic>
      <p:pic>
        <p:nvPicPr>
          <p:cNvPr id="6" name="Содержимое 3" descr="двоечни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4010"/>
            <a:ext cx="3276600" cy="46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24400"/>
            <a:ext cx="8763000" cy="1222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106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1026" name="Picture 2" descr="C:\Users\user\Desktop\2022-2023\Педсовет 29.03.23\Мой педсовет\1651222783_отстающ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95400"/>
            <a:ext cx="2590800" cy="1393230"/>
          </a:xfrm>
          <a:prstGeom prst="rect">
            <a:avLst/>
          </a:prstGeom>
          <a:noFill/>
        </p:spPr>
      </p:pic>
      <p:pic>
        <p:nvPicPr>
          <p:cNvPr id="1028" name="Picture 4" descr="C:\Users\user\Desktop\2022-2023\Педсовет 29.03.23\Мой педсовет\Без назван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5297">
            <a:off x="6280056" y="500690"/>
            <a:ext cx="2535712" cy="1580356"/>
          </a:xfrm>
          <a:prstGeom prst="rect">
            <a:avLst/>
          </a:prstGeom>
          <a:noFill/>
        </p:spPr>
      </p:pic>
      <p:pic>
        <p:nvPicPr>
          <p:cNvPr id="1029" name="Picture 5" descr="C:\Users\user\Desktop\2022-2023\Педсовет 29.03.23\Мой педсовет\im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1980" y="5663797"/>
            <a:ext cx="1020575" cy="1007027"/>
          </a:xfrm>
          <a:prstGeom prst="rect">
            <a:avLst/>
          </a:prstGeom>
          <a:noFill/>
        </p:spPr>
      </p:pic>
      <p:pic>
        <p:nvPicPr>
          <p:cNvPr id="1031" name="Picture 7" descr="C:\Users\user\Desktop\2022-2023\Педсовет 29.03.23\Мой педсовет\Без названия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438400"/>
            <a:ext cx="1219200" cy="1246659"/>
          </a:xfrm>
          <a:prstGeom prst="rect">
            <a:avLst/>
          </a:prstGeom>
          <a:noFill/>
        </p:spPr>
      </p:pic>
      <p:pic>
        <p:nvPicPr>
          <p:cNvPr id="1036" name="Picture 12" descr="C:\Users\user\Desktop\2022-2023\Педсовет 29.03.23\Без названия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962400"/>
            <a:ext cx="2619375" cy="1524000"/>
          </a:xfrm>
          <a:prstGeom prst="rect">
            <a:avLst/>
          </a:prstGeom>
          <a:noFill/>
        </p:spPr>
      </p:pic>
      <p:pic>
        <p:nvPicPr>
          <p:cNvPr id="1037" name="Picture 13" descr="C:\Users\user\Desktop\2022-2023\Педсовет 29.03.23\Без названия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285932">
            <a:off x="411713" y="539739"/>
            <a:ext cx="2427649" cy="1615490"/>
          </a:xfrm>
          <a:prstGeom prst="rect">
            <a:avLst/>
          </a:prstGeom>
          <a:noFill/>
        </p:spPr>
      </p:pic>
      <p:pic>
        <p:nvPicPr>
          <p:cNvPr id="1039" name="Picture 15" descr="C:\Users\user\Desktop\2022-2023\Педсовет 29.03.23\Мой педсовет\Без названия (6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0"/>
            <a:ext cx="1219200" cy="1219200"/>
          </a:xfrm>
          <a:prstGeom prst="rect">
            <a:avLst/>
          </a:prstGeom>
          <a:noFill/>
        </p:spPr>
      </p:pic>
      <p:pic>
        <p:nvPicPr>
          <p:cNvPr id="1040" name="Picture 16" descr="C:\Users\user\Desktop\2022-2023\Педсовет 29.03.23\Мой педсовет\Без названия (2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971800"/>
            <a:ext cx="2495550" cy="1828800"/>
          </a:xfrm>
          <a:prstGeom prst="rect">
            <a:avLst/>
          </a:prstGeom>
          <a:noFill/>
        </p:spPr>
      </p:pic>
      <p:pic>
        <p:nvPicPr>
          <p:cNvPr id="1041" name="Picture 17" descr="C:\Users\user\Desktop\2022-2023\Педсовет 29.03.23\Мой педсовет\images 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4190723"/>
            <a:ext cx="1247775" cy="830338"/>
          </a:xfrm>
          <a:prstGeom prst="rect">
            <a:avLst/>
          </a:prstGeom>
          <a:noFill/>
        </p:spPr>
      </p:pic>
      <p:pic>
        <p:nvPicPr>
          <p:cNvPr id="1042" name="Picture 18" descr="C:\Users\user\Desktop\2022-2023\Педсовет 29.03.23\Мой педсовет\Без названия (3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2286000"/>
            <a:ext cx="1219200" cy="1393372"/>
          </a:xfrm>
          <a:prstGeom prst="rect">
            <a:avLst/>
          </a:prstGeom>
          <a:noFill/>
        </p:spPr>
      </p:pic>
      <p:pic>
        <p:nvPicPr>
          <p:cNvPr id="1043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1066003">
            <a:off x="1122188" y="5751701"/>
            <a:ext cx="533400" cy="757541"/>
          </a:xfrm>
          <a:prstGeom prst="rect">
            <a:avLst/>
          </a:prstGeom>
          <a:noFill/>
        </p:spPr>
      </p:pic>
      <p:pic>
        <p:nvPicPr>
          <p:cNvPr id="1044" name="Picture 20" descr="C:\Users\user\Desktop\2022-2023\Педсовет 29.03.23\images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0400" y="5105400"/>
            <a:ext cx="2733675" cy="1224034"/>
          </a:xfrm>
          <a:prstGeom prst="rect">
            <a:avLst/>
          </a:prstGeom>
          <a:noFill/>
        </p:spPr>
      </p:pic>
      <p:pic>
        <p:nvPicPr>
          <p:cNvPr id="1045" name="Picture 21" descr="C:\Users\user\Desktop\2022-2023\Педсовет 29.03.23\Мой педсовет\Без названия (7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3886200"/>
            <a:ext cx="2721429" cy="1524000"/>
          </a:xfrm>
          <a:prstGeom prst="rect">
            <a:avLst/>
          </a:prstGeom>
          <a:noFill/>
        </p:spPr>
      </p:pic>
      <p:pic>
        <p:nvPicPr>
          <p:cNvPr id="29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661160">
            <a:off x="2505881" y="2863394"/>
            <a:ext cx="533400" cy="757541"/>
          </a:xfrm>
          <a:prstGeom prst="rect">
            <a:avLst/>
          </a:prstGeom>
          <a:noFill/>
        </p:spPr>
      </p:pic>
      <p:pic>
        <p:nvPicPr>
          <p:cNvPr id="30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1372808">
            <a:off x="481632" y="854986"/>
            <a:ext cx="533400" cy="757541"/>
          </a:xfrm>
          <a:prstGeom prst="rect">
            <a:avLst/>
          </a:prstGeom>
          <a:noFill/>
        </p:spPr>
      </p:pic>
      <p:pic>
        <p:nvPicPr>
          <p:cNvPr id="31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68849">
            <a:off x="8306966" y="3859718"/>
            <a:ext cx="533400" cy="757541"/>
          </a:xfrm>
          <a:prstGeom prst="rect">
            <a:avLst/>
          </a:prstGeom>
          <a:noFill/>
        </p:spPr>
      </p:pic>
      <p:pic>
        <p:nvPicPr>
          <p:cNvPr id="32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420840">
            <a:off x="7865567" y="1611948"/>
            <a:ext cx="533400" cy="757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763000" cy="1222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10600" cy="1295400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Arial" charset="0"/>
              </a:rPr>
              <a:t>Актуальная проблема нашей школы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</a:rPr>
              <a:t>«не потерять», «не упустить» </a:t>
            </a:r>
            <a:r>
              <a:rPr lang="ru-RU" altLang="ru-RU" sz="2800" dirty="0" smtClean="0">
                <a:solidFill>
                  <a:schemeClr val="tx2"/>
                </a:solidFill>
                <a:latin typeface="Arial" charset="0"/>
              </a:rPr>
              <a:t>учащихся с низкими учебными возможностями</a:t>
            </a:r>
            <a:endParaRPr lang="ru-RU" sz="2800" dirty="0"/>
          </a:p>
        </p:txBody>
      </p:sp>
      <p:pic>
        <p:nvPicPr>
          <p:cNvPr id="2050" name="Picture 2" descr="C:\Users\user\Desktop\2022-2023\Педсовет 29.03.23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04799"/>
            <a:ext cx="3581401" cy="23023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38600" y="76200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Увидеть и понять проблему – наполовину решить ее, если же не видишь проблему, это значит, что она в тебе самом …</a:t>
            </a:r>
            <a:endParaRPr lang="ru-RU" sz="2400" dirty="0"/>
          </a:p>
        </p:txBody>
      </p:sp>
      <p:pic>
        <p:nvPicPr>
          <p:cNvPr id="2053" name="Picture 5" descr="C:\Users\user\Desktop\2022-2023\Педсовет 29.03.23\Мой педсовет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648200"/>
            <a:ext cx="2560163" cy="1825999"/>
          </a:xfrm>
          <a:prstGeom prst="rect">
            <a:avLst/>
          </a:prstGeom>
          <a:noFill/>
        </p:spPr>
      </p:pic>
      <p:pic>
        <p:nvPicPr>
          <p:cNvPr id="2054" name="Picture 6" descr="C:\Users\user\Desktop\2022-2023\Педсовет 29.03.23\Мой педсовет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648200"/>
            <a:ext cx="2481288" cy="1752600"/>
          </a:xfrm>
          <a:prstGeom prst="rect">
            <a:avLst/>
          </a:prstGeom>
          <a:noFill/>
        </p:spPr>
      </p:pic>
      <p:pic>
        <p:nvPicPr>
          <p:cNvPr id="2055" name="Picture 7" descr="C:\Users\user\Desktop\2022-2023\Педсовет 29.03.23\Мой педсовет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495800"/>
            <a:ext cx="223837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534400" cy="4525962"/>
          </a:xfrm>
        </p:spPr>
        <p:txBody>
          <a:bodyPr/>
          <a:lstStyle/>
          <a:p>
            <a:pPr>
              <a:buNone/>
            </a:pPr>
            <a:r>
              <a:rPr lang="ru-RU" altLang="ru-RU" dirty="0" smtClean="0">
                <a:latin typeface="Arial" charset="0"/>
              </a:rPr>
              <a:t>  «Любому профессиональному педагогу понятно, что выставление неудовлетворительной оценки должно сопровождаться целой системой мер по ее дальнейшему предотвращению». </a:t>
            </a:r>
            <a:r>
              <a:rPr lang="ru-RU" altLang="ru-RU" sz="4000" dirty="0" smtClean="0">
                <a:latin typeface="Arial" charset="0"/>
              </a:rPr>
              <a:t/>
            </a:r>
            <a:br>
              <a:rPr lang="ru-RU" altLang="ru-RU" sz="4000" dirty="0" smtClean="0">
                <a:latin typeface="Arial" charset="0"/>
              </a:rPr>
            </a:br>
            <a:r>
              <a:rPr lang="ru-RU" altLang="ru-RU" dirty="0" smtClean="0">
                <a:latin typeface="Arial" charset="0"/>
              </a:rPr>
              <a:t> </a:t>
            </a:r>
          </a:p>
          <a:p>
            <a:pPr algn="r">
              <a:buNone/>
            </a:pPr>
            <a:r>
              <a:rPr lang="ru-RU" altLang="ru-RU" dirty="0" err="1" smtClean="0">
                <a:latin typeface="Arial" charset="0"/>
              </a:rPr>
              <a:t>Лизинский</a:t>
            </a:r>
            <a:r>
              <a:rPr lang="ru-RU" altLang="ru-RU" dirty="0" smtClean="0">
                <a:latin typeface="Arial" charset="0"/>
              </a:rPr>
              <a:t> В.М.</a:t>
            </a:r>
            <a:endParaRPr lang="ru-RU" dirty="0"/>
          </a:p>
        </p:txBody>
      </p:sp>
      <p:pic>
        <p:nvPicPr>
          <p:cNvPr id="4" name="Picture 6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495800"/>
            <a:ext cx="1676400" cy="164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91000"/>
            <a:ext cx="2057400" cy="253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/>
              <a:t>РАЗЛИЧАЙТЕ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10600" cy="4525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– </a:t>
            </a:r>
            <a:r>
              <a:rPr lang="ru-RU" sz="2600" i="1" dirty="0" smtClean="0"/>
              <a:t>это нежелание или неспособность ученика выполнить требования  образовательной программы, потеря интереса к школьной жизни и позиции учащегося; педагогическая запущенность, трудновоспитуемость.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– </a:t>
            </a:r>
            <a:r>
              <a:rPr lang="ru-RU" sz="2600" i="1" dirty="0" smtClean="0"/>
              <a:t>это отставание в учении, при котором за отведенное время учащийся не овладевает на удовлетворительном уровне знаниями, предусмотренными учебной программой, а также весь комплекс проблем, который может сложиться у ребенка в связи с систематическим обучением (как в группе, так и индивидуально).</a:t>
            </a:r>
          </a:p>
          <a:p>
            <a:pPr>
              <a:lnSpc>
                <a:spcPct val="90000"/>
              </a:lnSpc>
            </a:pPr>
            <a:endParaRPr lang="ru-RU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5" name="Рисунок 3" descr="1211573795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990600" cy="101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3" descr="1211573795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914400" cy="93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/>
              <a:t>РАЗЛИЧАЙТЕ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02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Школьная </a:t>
            </a:r>
            <a:r>
              <a:rPr lang="ru-RU" b="1" dirty="0" err="1" smtClean="0"/>
              <a:t>неуспешность</a:t>
            </a:r>
            <a:r>
              <a:rPr lang="ru-RU" b="1" dirty="0" smtClean="0"/>
              <a:t> </a:t>
            </a:r>
            <a:r>
              <a:rPr lang="ru-RU" dirty="0" smtClean="0"/>
              <a:t>– </a:t>
            </a:r>
            <a:r>
              <a:rPr lang="ru-RU" sz="2600" i="1" dirty="0" smtClean="0"/>
              <a:t>это нежелание или неспособность ученика выполнить требования  образовательной программы, потеря интереса к школьной жизни и позиции учащегося; педагогическая запущенность, трудновоспитуемость.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Школьная неуспеваемость – </a:t>
            </a:r>
            <a:r>
              <a:rPr lang="ru-RU" sz="2600" i="1" dirty="0" smtClean="0"/>
              <a:t>это отставание в учении, при котором за отведенное время учащийся не овладевает на удовлетворительном уровне знаниями, предусмотренными учебной программой, а также весь комплекс проблем, который может сложиться у ребенка в связи с систематическим обучением (как в группе, так и индивидуально).</a:t>
            </a:r>
          </a:p>
          <a:p>
            <a:pPr>
              <a:lnSpc>
                <a:spcPct val="90000"/>
              </a:lnSpc>
            </a:pPr>
            <a:endParaRPr lang="ru-RU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14339" name="Рисунок 3" descr="1211573795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451072" cy="148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7818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         Характерные признаки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безынициативный                                              незнающий	</a:t>
            </a:r>
          </a:p>
          <a:p>
            <a:pPr>
              <a:buNone/>
            </a:pPr>
            <a:r>
              <a:rPr lang="ru-RU" sz="2000" dirty="0" smtClean="0"/>
              <a:t>ленивый                                                               отстающий</a:t>
            </a:r>
          </a:p>
          <a:p>
            <a:pPr>
              <a:buNone/>
            </a:pPr>
            <a:r>
              <a:rPr lang="ru-RU" sz="2000" dirty="0" smtClean="0"/>
              <a:t>рассеянный                                                         невнимательный               </a:t>
            </a:r>
          </a:p>
          <a:p>
            <a:endParaRPr lang="ru-RU" sz="2000" dirty="0" smtClean="0"/>
          </a:p>
        </p:txBody>
      </p:sp>
      <p:pic>
        <p:nvPicPr>
          <p:cNvPr id="3075" name="Picture 3" descr="C:\Users\user\Desktop\2022-2023\Педсовет 29.03.23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91000"/>
            <a:ext cx="3276600" cy="2228570"/>
          </a:xfrm>
          <a:prstGeom prst="rect">
            <a:avLst/>
          </a:prstGeom>
          <a:noFill/>
        </p:spPr>
      </p:pic>
      <p:pic>
        <p:nvPicPr>
          <p:cNvPr id="3076" name="Picture 4" descr="C:\Users\user\Desktop\2022-2023\Педсовет 29.03.23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3352800" cy="223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3612</TotalTime>
  <Words>470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Franklin Gothic Book</vt:lpstr>
      <vt:lpstr>Franklin Gothic Medium</vt:lpstr>
      <vt:lpstr>Wingdings 2</vt:lpstr>
      <vt:lpstr>Трек</vt:lpstr>
      <vt:lpstr>Презентация PowerPoint</vt:lpstr>
      <vt:lpstr>  неуспешность  или неуспеваемость ???</vt:lpstr>
      <vt:lpstr>«Диагноз: неуспешность или неуспеваемость.   Причины их проявления»</vt:lpstr>
      <vt:lpstr>Презентация PowerPoint</vt:lpstr>
      <vt:lpstr>Презентация PowerPoint</vt:lpstr>
      <vt:lpstr>Презентация PowerPoint</vt:lpstr>
      <vt:lpstr>РАЗЛИЧАЙТЕ</vt:lpstr>
      <vt:lpstr>РАЗЛИЧАЙТЕ</vt:lpstr>
      <vt:lpstr>         Характерные признаки </vt:lpstr>
      <vt:lpstr>         Характерные признаки </vt:lpstr>
      <vt:lpstr>Презентация PowerPoint</vt:lpstr>
      <vt:lpstr>Причины школьной неуспешности</vt:lpstr>
      <vt:lpstr>Причины школьной неуспешности</vt:lpstr>
      <vt:lpstr>Причины школьной неуспешности</vt:lpstr>
      <vt:lpstr>Синдром школьной неуспешности</vt:lpstr>
      <vt:lpstr>Презентация PowerPoint</vt:lpstr>
      <vt:lpstr>                         Все будет  хорошо!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неуспешность и её причины</dc:title>
  <dc:creator>il76</dc:creator>
  <cp:lastModifiedBy>biblioteka</cp:lastModifiedBy>
  <cp:revision>86</cp:revision>
  <dcterms:created xsi:type="dcterms:W3CDTF">2012-09-25T05:18:31Z</dcterms:created>
  <dcterms:modified xsi:type="dcterms:W3CDTF">2025-11-26T09:38:01Z</dcterms:modified>
</cp:coreProperties>
</file>